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85" r:id="rId3"/>
    <p:sldId id="277" r:id="rId4"/>
    <p:sldId id="257" r:id="rId5"/>
    <p:sldId id="278" r:id="rId6"/>
    <p:sldId id="281" r:id="rId7"/>
    <p:sldId id="282" r:id="rId8"/>
    <p:sldId id="286" r:id="rId9"/>
    <p:sldId id="287" r:id="rId10"/>
    <p:sldId id="288" r:id="rId11"/>
    <p:sldId id="289" r:id="rId12"/>
    <p:sldId id="28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6559AF-F802-4963-ACE2-4E55C4FAC5CB}" v="12" dt="2022-05-25T13:25:46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1919-DA93-45A1-87F8-5EC7FBAB5385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B84C040-3594-40E5-AA72-5D087574D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4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630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506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CCCBCC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914400" y="3671767"/>
            <a:ext cx="7562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BE2E1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716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rgbClr val="BE2E1A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>
            <a:spLocks noGrp="1"/>
          </p:cNvSpPr>
          <p:nvPr>
            <p:ph type="ctrTitle"/>
          </p:nvPr>
        </p:nvSpPr>
        <p:spPr>
          <a:xfrm>
            <a:off x="914400" y="3228733"/>
            <a:ext cx="6766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7" name="Google Shape;37;p3"/>
          <p:cNvSpPr txBox="1">
            <a:spLocks noGrp="1"/>
          </p:cNvSpPr>
          <p:nvPr>
            <p:ph type="subTitle" idx="1"/>
          </p:nvPr>
        </p:nvSpPr>
        <p:spPr>
          <a:xfrm>
            <a:off x="914400" y="4599539"/>
            <a:ext cx="67660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5716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rgbClr val="01377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68" name="Google Shape;68;p5"/>
          <p:cNvSpPr txBox="1">
            <a:spLocks noGrp="1"/>
          </p:cNvSpPr>
          <p:nvPr>
            <p:ph type="body" idx="1"/>
          </p:nvPr>
        </p:nvSpPr>
        <p:spPr>
          <a:xfrm>
            <a:off x="1375233" y="2369500"/>
            <a:ext cx="7680400" cy="33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Clr>
                <a:srgbClr val="92D1FD"/>
              </a:buClr>
              <a:buSzPts val="2000"/>
              <a:buChar char="»"/>
              <a:defRPr>
                <a:solidFill>
                  <a:srgbClr val="D3292E"/>
                </a:solidFill>
              </a:defRPr>
            </a:lvl1pPr>
            <a:lvl2pPr marL="1219170" lvl="1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2pPr>
            <a:lvl3pPr marL="1828754" lvl="2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3pPr>
            <a:lvl4pPr marL="2438339" lvl="3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4pPr>
            <a:lvl5pPr marL="3047924" lvl="4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5pPr>
            <a:lvl6pPr marL="3657509" lvl="5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6pPr>
            <a:lvl7pPr marL="4267093" lvl="6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658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05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471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201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49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40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19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026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5/25/2022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08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77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E2D3DCD-4716-40AA-90C0-6F2F9F116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7BACED-9574-4AAE-9D04-510030835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8" y="4225845"/>
            <a:ext cx="12192000" cy="2610465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9B7690-24A1-4FA9-9D06-1577C6E0DA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559" y="4355692"/>
            <a:ext cx="10509069" cy="1472224"/>
          </a:xfrm>
        </p:spPr>
        <p:txBody>
          <a:bodyPr anchor="b">
            <a:normAutofit/>
          </a:bodyPr>
          <a:lstStyle/>
          <a:p>
            <a:r>
              <a:rPr lang="en-US" sz="4600" dirty="0">
                <a:solidFill>
                  <a:schemeClr val="tx1"/>
                </a:solidFill>
              </a:rPr>
              <a:t>Checking with no Attempt to Play the Puck</a:t>
            </a:r>
          </a:p>
        </p:txBody>
      </p:sp>
      <p:pic>
        <p:nvPicPr>
          <p:cNvPr id="10" name="Picture 9" descr="Ice hockey puck hitting the net as snow flies">
            <a:extLst>
              <a:ext uri="{FF2B5EF4-FFF2-40B4-BE49-F238E27FC236}">
                <a16:creationId xmlns:a16="http://schemas.microsoft.com/office/drawing/2014/main" id="{5B7D1573-3596-7C3A-DA4F-673E3FD1EE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192" b="16666"/>
          <a:stretch/>
        </p:blipFill>
        <p:spPr>
          <a:xfrm>
            <a:off x="20" y="10"/>
            <a:ext cx="12191980" cy="424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94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0C77F-154A-6FA9-9A99-AC91734FF9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893F44-878E-E4FF-C4C5-833B7BFCFA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act 4">
            <a:hlinkClick r:id="" action="ppaction://media"/>
            <a:extLst>
              <a:ext uri="{FF2B5EF4-FFF2-40B4-BE49-F238E27FC236}">
                <a16:creationId xmlns:a16="http://schemas.microsoft.com/office/drawing/2014/main" id="{821F6CF2-5DFD-99F7-D626-741D61DFCA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763"/>
            <a:ext cx="12192000" cy="684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7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2CE7E-ED19-E7C1-3479-FB80DC17E0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C8302-A588-605B-F6B3-67B7483B1B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act 1">
            <a:hlinkClick r:id="" action="ppaction://media"/>
            <a:extLst>
              <a:ext uri="{FF2B5EF4-FFF2-40B4-BE49-F238E27FC236}">
                <a16:creationId xmlns:a16="http://schemas.microsoft.com/office/drawing/2014/main" id="{7F497C2E-6CF5-9345-30C5-B606E8F0C7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763"/>
            <a:ext cx="12192000" cy="684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6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D0CE2-91FF-49B3-A5D8-181E900D7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AEBD96-C315-4F53-9D9E-0E20E993E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916AAA-66F6-4DFA-88ED-7E27CF6B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137D43F-BAD6-47F1-AA65-AEEA38A2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12C9B2-6B22-4211-A940-FCD7C2CD0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5F7DB84-CDE7-46F8-90DD-9D048A7D52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8035907-EB9C-4E11-8A9B-D25B0AD8D7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4CFDD4A-4FA1-4CD9-90D5-E253C2040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14818" y="720071"/>
            <a:ext cx="5417868" cy="5417858"/>
            <a:chOff x="1311770" y="720071"/>
            <a:chExt cx="5417868" cy="541785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AB5B6FA-7B4F-437A-9C78-144C7DCD1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1770" y="720071"/>
              <a:ext cx="5417868" cy="5417858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4199C21-6AE0-4F6F-AA96-6FFF97BB9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8390" y="1006688"/>
              <a:ext cx="4844628" cy="4844620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4E5DE90-27EB-49DA-BFA7-1A8C9DABE3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7507" y="1316890"/>
            <a:ext cx="4606394" cy="42242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sz="6000"/>
              <a:t>Questions?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9C69FA7-0958-4ED9-A0DF-E87A0C137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45208" y="3388657"/>
            <a:ext cx="36576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6A4EC00D-66FF-FCDE-DE1D-3E11331E74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87" y="2452923"/>
            <a:ext cx="2220255" cy="195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49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550AE69-AC86-4188-83E5-A856C4F1D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C4CA156-2C9D-4F0C-B229-88D8B5E17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7361ED3-EBE5-4EFC-8DA3-D0CE4BF2F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5105087-7F16-4C94-837C-C45445116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F2F3467-E50F-4A91-B27D-E324936A66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78BE03-AC84-4940-A7FD-5B143FE2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0E2D3DCD-4716-40AA-90C0-6F2F9F116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7620" y="-1"/>
            <a:ext cx="1220724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How Much Do Referees Make? | GetHockeyAdvice.com">
            <a:extLst>
              <a:ext uri="{FF2B5EF4-FFF2-40B4-BE49-F238E27FC236}">
                <a16:creationId xmlns:a16="http://schemas.microsoft.com/office/drawing/2014/main" id="{6C7C3CA0-612F-1D95-C9D6-965BA63778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0" t="8000" r="4149" b="-1"/>
          <a:stretch/>
        </p:blipFill>
        <p:spPr bwMode="auto">
          <a:xfrm>
            <a:off x="20" y="10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037BACED-9574-4AAE-9D04-510030835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7366"/>
            <a:ext cx="12192000" cy="2610465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63895B-EB7A-8A27-E27C-66979D031C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560" y="4355692"/>
            <a:ext cx="9085940" cy="14722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7400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  <a:t>What is body checking?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A08BC01-A289-44B6-9133-2814052F9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45590" y="5111496"/>
            <a:ext cx="1080904" cy="1080902"/>
            <a:chOff x="9685338" y="4460675"/>
            <a:chExt cx="1080904" cy="108090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9CD65F9-B9FF-4981-AB43-F25748584E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782EC907-6C80-4890-9ECB-3019DBC4DF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546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32FD491-28F3-42E7-AEBF-A9E3C462C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D016B6E-F283-4CFB-9099-05C8DA6AB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2D0360E-345F-4790-B0A0-03ADC36B5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FCA88C2-C73C-4062-A097-8FBCE309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981C21-E132-4402-B31B-D725C1CE7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685C77-4E84-486A-9AE5-F3635BE98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2" y="822324"/>
            <a:ext cx="5149596" cy="5228279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A21AB-2192-456D-B964-13221EF50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4" y="1465790"/>
            <a:ext cx="3860798" cy="3941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6000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</a:rPr>
              <a:t>Body Checking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CC291-FF6E-428F-9B02-FC0B9A744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17733" y="1359090"/>
            <a:ext cx="5132665" cy="40480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182880"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>
                <a:solidFill>
                  <a:schemeClr val="tx1"/>
                </a:solidFill>
              </a:rPr>
              <a:t>The Primary focus of the check shall be to </a:t>
            </a:r>
            <a:r>
              <a:rPr lang="en-US" sz="1700" b="1">
                <a:solidFill>
                  <a:schemeClr val="tx1"/>
                </a:solidFill>
              </a:rPr>
              <a:t>gain possession of the puck. </a:t>
            </a:r>
            <a:r>
              <a:rPr lang="en-US" sz="1700">
                <a:solidFill>
                  <a:schemeClr val="tx1"/>
                </a:solidFill>
              </a:rPr>
              <a:t>Officials should strictly penalize any illegal actions such as boarding, charging, cross checking and late body check to a player who is </a:t>
            </a:r>
            <a:r>
              <a:rPr lang="en-US" sz="1700" b="1">
                <a:solidFill>
                  <a:schemeClr val="tx1"/>
                </a:solidFill>
              </a:rPr>
              <a:t>no longer in control of the puck.</a:t>
            </a:r>
          </a:p>
          <a:p>
            <a:pPr indent="-182880"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>
                <a:solidFill>
                  <a:schemeClr val="tx1"/>
                </a:solidFill>
              </a:rPr>
              <a:t>The responsibility is on the player delivering the check to avoid forceful contact to a vulnerable or defenseless player who is not or </a:t>
            </a:r>
            <a:r>
              <a:rPr lang="en-US" sz="1700" b="1">
                <a:solidFill>
                  <a:schemeClr val="tx1"/>
                </a:solidFill>
              </a:rPr>
              <a:t>no longer in control of the puck</a:t>
            </a:r>
          </a:p>
          <a:p>
            <a:pPr indent="-182880"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>
                <a:solidFill>
                  <a:schemeClr val="tx1"/>
                </a:solidFill>
              </a:rPr>
              <a:t>Proper body checking technique starts with </a:t>
            </a:r>
            <a:r>
              <a:rPr lang="en-US" sz="1700" b="1">
                <a:solidFill>
                  <a:schemeClr val="tx1"/>
                </a:solidFill>
              </a:rPr>
              <a:t>Stick On Puck</a:t>
            </a:r>
            <a:r>
              <a:rPr lang="en-US" sz="1700">
                <a:solidFill>
                  <a:schemeClr val="tx1"/>
                </a:solidFill>
              </a:rPr>
              <a:t>, therefore the </a:t>
            </a:r>
            <a:r>
              <a:rPr lang="en-US" sz="1700" b="1">
                <a:solidFill>
                  <a:schemeClr val="tx1"/>
                </a:solidFill>
              </a:rPr>
              <a:t>stick blade </a:t>
            </a:r>
            <a:r>
              <a:rPr lang="en-US" sz="1700">
                <a:solidFill>
                  <a:schemeClr val="tx1"/>
                </a:solidFill>
              </a:rPr>
              <a:t>of the player delivering the check must be </a:t>
            </a:r>
            <a:r>
              <a:rPr lang="en-US" sz="1700" b="1">
                <a:solidFill>
                  <a:schemeClr val="tx1"/>
                </a:solidFill>
              </a:rPr>
              <a:t>below the knees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5C1C3E-5158-47F3-8FD9-14B22C3E6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856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33669-CC00-4BE9-A976-CD03C7288A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4C081-D735-4BF1-9831-89BF6416AC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o attempt for puck 1">
            <a:hlinkClick r:id="" action="ppaction://media"/>
            <a:extLst>
              <a:ext uri="{FF2B5EF4-FFF2-40B4-BE49-F238E27FC236}">
                <a16:creationId xmlns:a16="http://schemas.microsoft.com/office/drawing/2014/main" id="{58AA00FE-F255-4F04-85E2-780CA0EA04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06780-D6BF-4710-9C4C-1F40E77D60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300AA9-5AF3-4298-9F1C-913D882593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o attempt for puck 2">
            <a:hlinkClick r:id="" action="ppaction://media"/>
            <a:extLst>
              <a:ext uri="{FF2B5EF4-FFF2-40B4-BE49-F238E27FC236}">
                <a16:creationId xmlns:a16="http://schemas.microsoft.com/office/drawing/2014/main" id="{4E2FAFDE-FF01-4D20-B304-65A270DA7E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3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6756A-B388-46AF-A43D-2F784126C0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A4AE6E-654A-4677-9CDB-9A783D196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o play for puck 3">
            <a:hlinkClick r:id="" action="ppaction://media"/>
            <a:extLst>
              <a:ext uri="{FF2B5EF4-FFF2-40B4-BE49-F238E27FC236}">
                <a16:creationId xmlns:a16="http://schemas.microsoft.com/office/drawing/2014/main" id="{E3BB0C1C-CAFE-44B2-AE8D-1204810E76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8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362B5-63BF-4DE3-8251-0DE95F96CE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72D62-674D-445F-A71B-1864D9FAC4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o attempt for puck 5">
            <a:hlinkClick r:id="" action="ppaction://media"/>
            <a:extLst>
              <a:ext uri="{FF2B5EF4-FFF2-40B4-BE49-F238E27FC236}">
                <a16:creationId xmlns:a16="http://schemas.microsoft.com/office/drawing/2014/main" id="{F7B92E1A-B753-45FA-93B1-C41B0A6B2C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4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D0E23-2D45-6F76-16F0-D81E60930A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D97148-72EA-A2C5-A524-9E6151641E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act 6">
            <a:hlinkClick r:id="" action="ppaction://media"/>
            <a:extLst>
              <a:ext uri="{FF2B5EF4-FFF2-40B4-BE49-F238E27FC236}">
                <a16:creationId xmlns:a16="http://schemas.microsoft.com/office/drawing/2014/main" id="{C9E449DC-268C-EA20-40BA-2FCEAEFAAA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763"/>
            <a:ext cx="12192000" cy="684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9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972E3-E6A0-0750-359B-56BA55D640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A11AEF-0F6B-28F6-CD3F-4D644897D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act 5">
            <a:hlinkClick r:id="" action="ppaction://media"/>
            <a:extLst>
              <a:ext uri="{FF2B5EF4-FFF2-40B4-BE49-F238E27FC236}">
                <a16:creationId xmlns:a16="http://schemas.microsoft.com/office/drawing/2014/main" id="{0ED28709-9453-3174-AF65-ECBB4E484B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763"/>
            <a:ext cx="12192000" cy="684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4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94</TotalTime>
  <Words>119</Words>
  <Application>Microsoft Office PowerPoint</Application>
  <PresentationFormat>Widescreen</PresentationFormat>
  <Paragraphs>7</Paragraphs>
  <Slides>12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Rockwell</vt:lpstr>
      <vt:lpstr>Rockwell Condensed</vt:lpstr>
      <vt:lpstr>Rockwell Extra Bold</vt:lpstr>
      <vt:lpstr>Wingdings</vt:lpstr>
      <vt:lpstr>Wood Type</vt:lpstr>
      <vt:lpstr>Checking with no Attempt to Play the Puck</vt:lpstr>
      <vt:lpstr>What is body checking?</vt:lpstr>
      <vt:lpstr>Body Checking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Checking with no Attempt to Play the Puck</dc:title>
  <dc:creator>Mark Verplaetse</dc:creator>
  <cp:lastModifiedBy>Chris Rousseau</cp:lastModifiedBy>
  <cp:revision>14</cp:revision>
  <dcterms:created xsi:type="dcterms:W3CDTF">2021-06-27T03:37:58Z</dcterms:created>
  <dcterms:modified xsi:type="dcterms:W3CDTF">2022-05-25T13:26:29Z</dcterms:modified>
</cp:coreProperties>
</file>